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Lexen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Lexend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Lexen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919c323ced_2_34:notes"/>
          <p:cNvSpPr txBox="1"/>
          <p:nvPr>
            <p:ph idx="1" type="body"/>
          </p:nvPr>
        </p:nvSpPr>
        <p:spPr>
          <a:xfrm>
            <a:off x="685792" y="4343391"/>
            <a:ext cx="5486396" cy="4114781"/>
          </a:xfrm>
          <a:prstGeom prst="rect">
            <a:avLst/>
          </a:prstGeom>
        </p:spPr>
        <p:txBody>
          <a:bodyPr anchorCtr="0" anchor="t" bIns="52500" lIns="52500" spcFirstLastPara="1" rIns="52500" wrap="square" tIns="52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3919c323ced_2_34:notes"/>
          <p:cNvSpPr/>
          <p:nvPr>
            <p:ph idx="2" type="sldImg"/>
          </p:nvPr>
        </p:nvSpPr>
        <p:spPr>
          <a:xfrm>
            <a:off x="1160944" y="685781"/>
            <a:ext cx="453677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19c323ced_2_172:notes"/>
          <p:cNvSpPr txBox="1"/>
          <p:nvPr>
            <p:ph idx="1" type="body"/>
          </p:nvPr>
        </p:nvSpPr>
        <p:spPr>
          <a:xfrm>
            <a:off x="685792" y="4343391"/>
            <a:ext cx="5486396" cy="4114781"/>
          </a:xfrm>
          <a:prstGeom prst="rect">
            <a:avLst/>
          </a:prstGeom>
        </p:spPr>
        <p:txBody>
          <a:bodyPr anchorCtr="0" anchor="t" bIns="52500" lIns="52500" spcFirstLastPara="1" rIns="52500" wrap="square" tIns="52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919c323ced_2_172:notes"/>
          <p:cNvSpPr/>
          <p:nvPr>
            <p:ph idx="2" type="sldImg"/>
          </p:nvPr>
        </p:nvSpPr>
        <p:spPr>
          <a:xfrm>
            <a:off x="1160944" y="685781"/>
            <a:ext cx="453677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919c323ced_2_180:notes"/>
          <p:cNvSpPr txBox="1"/>
          <p:nvPr>
            <p:ph idx="1" type="body"/>
          </p:nvPr>
        </p:nvSpPr>
        <p:spPr>
          <a:xfrm>
            <a:off x="685792" y="4343391"/>
            <a:ext cx="5486396" cy="4114781"/>
          </a:xfrm>
          <a:prstGeom prst="rect">
            <a:avLst/>
          </a:prstGeom>
        </p:spPr>
        <p:txBody>
          <a:bodyPr anchorCtr="0" anchor="t" bIns="52500" lIns="52500" spcFirstLastPara="1" rIns="52500" wrap="square" tIns="52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919c323ced_2_180:notes"/>
          <p:cNvSpPr/>
          <p:nvPr>
            <p:ph idx="2" type="sldImg"/>
          </p:nvPr>
        </p:nvSpPr>
        <p:spPr>
          <a:xfrm>
            <a:off x="1160944" y="685781"/>
            <a:ext cx="453677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19c323ced_2_43:notes"/>
          <p:cNvSpPr txBox="1"/>
          <p:nvPr>
            <p:ph idx="1" type="body"/>
          </p:nvPr>
        </p:nvSpPr>
        <p:spPr>
          <a:xfrm>
            <a:off x="685792" y="4343391"/>
            <a:ext cx="5486396" cy="4114781"/>
          </a:xfrm>
          <a:prstGeom prst="rect">
            <a:avLst/>
          </a:prstGeom>
        </p:spPr>
        <p:txBody>
          <a:bodyPr anchorCtr="0" anchor="t" bIns="52500" lIns="52500" spcFirstLastPara="1" rIns="52500" wrap="square" tIns="52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3919c323ced_2_43:notes"/>
          <p:cNvSpPr/>
          <p:nvPr>
            <p:ph idx="2" type="sldImg"/>
          </p:nvPr>
        </p:nvSpPr>
        <p:spPr>
          <a:xfrm>
            <a:off x="1160944" y="685781"/>
            <a:ext cx="453677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919c323ced_2_49:notes"/>
          <p:cNvSpPr txBox="1"/>
          <p:nvPr>
            <p:ph idx="1" type="body"/>
          </p:nvPr>
        </p:nvSpPr>
        <p:spPr>
          <a:xfrm>
            <a:off x="685792" y="4343391"/>
            <a:ext cx="5486396" cy="4114781"/>
          </a:xfrm>
          <a:prstGeom prst="rect">
            <a:avLst/>
          </a:prstGeom>
        </p:spPr>
        <p:txBody>
          <a:bodyPr anchorCtr="0" anchor="t" bIns="52500" lIns="52500" spcFirstLastPara="1" rIns="52500" wrap="square" tIns="52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919c323ced_2_49:notes"/>
          <p:cNvSpPr/>
          <p:nvPr>
            <p:ph idx="2" type="sldImg"/>
          </p:nvPr>
        </p:nvSpPr>
        <p:spPr>
          <a:xfrm>
            <a:off x="1160944" y="685781"/>
            <a:ext cx="453677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19c323ced_2_58:notes"/>
          <p:cNvSpPr txBox="1"/>
          <p:nvPr>
            <p:ph idx="1" type="body"/>
          </p:nvPr>
        </p:nvSpPr>
        <p:spPr>
          <a:xfrm>
            <a:off x="685792" y="4343391"/>
            <a:ext cx="5486396" cy="4114781"/>
          </a:xfrm>
          <a:prstGeom prst="rect">
            <a:avLst/>
          </a:prstGeom>
        </p:spPr>
        <p:txBody>
          <a:bodyPr anchorCtr="0" anchor="t" bIns="52500" lIns="52500" spcFirstLastPara="1" rIns="52500" wrap="square" tIns="52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919c323ced_2_58:notes"/>
          <p:cNvSpPr/>
          <p:nvPr>
            <p:ph idx="2" type="sldImg"/>
          </p:nvPr>
        </p:nvSpPr>
        <p:spPr>
          <a:xfrm>
            <a:off x="1160944" y="685781"/>
            <a:ext cx="453677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919c323ced_2_68:notes"/>
          <p:cNvSpPr txBox="1"/>
          <p:nvPr>
            <p:ph idx="1" type="body"/>
          </p:nvPr>
        </p:nvSpPr>
        <p:spPr>
          <a:xfrm>
            <a:off x="685792" y="4343391"/>
            <a:ext cx="5486396" cy="4114781"/>
          </a:xfrm>
          <a:prstGeom prst="rect">
            <a:avLst/>
          </a:prstGeom>
        </p:spPr>
        <p:txBody>
          <a:bodyPr anchorCtr="0" anchor="t" bIns="52500" lIns="52500" spcFirstLastPara="1" rIns="52500" wrap="square" tIns="52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919c323ced_2_68:notes"/>
          <p:cNvSpPr/>
          <p:nvPr>
            <p:ph idx="2" type="sldImg"/>
          </p:nvPr>
        </p:nvSpPr>
        <p:spPr>
          <a:xfrm>
            <a:off x="1160944" y="685781"/>
            <a:ext cx="453677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919c323ced_2_107:notes"/>
          <p:cNvSpPr txBox="1"/>
          <p:nvPr>
            <p:ph idx="1" type="body"/>
          </p:nvPr>
        </p:nvSpPr>
        <p:spPr>
          <a:xfrm>
            <a:off x="685792" y="4343391"/>
            <a:ext cx="5486396" cy="4114781"/>
          </a:xfrm>
          <a:prstGeom prst="rect">
            <a:avLst/>
          </a:prstGeom>
        </p:spPr>
        <p:txBody>
          <a:bodyPr anchorCtr="0" anchor="t" bIns="52500" lIns="52500" spcFirstLastPara="1" rIns="52500" wrap="square" tIns="52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919c323ced_2_107:notes"/>
          <p:cNvSpPr/>
          <p:nvPr>
            <p:ph idx="2" type="sldImg"/>
          </p:nvPr>
        </p:nvSpPr>
        <p:spPr>
          <a:xfrm>
            <a:off x="1160944" y="685781"/>
            <a:ext cx="453677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19c323ced_2_120:notes"/>
          <p:cNvSpPr txBox="1"/>
          <p:nvPr>
            <p:ph idx="1" type="body"/>
          </p:nvPr>
        </p:nvSpPr>
        <p:spPr>
          <a:xfrm>
            <a:off x="685792" y="4343391"/>
            <a:ext cx="5486396" cy="4114781"/>
          </a:xfrm>
          <a:prstGeom prst="rect">
            <a:avLst/>
          </a:prstGeom>
        </p:spPr>
        <p:txBody>
          <a:bodyPr anchorCtr="0" anchor="t" bIns="52500" lIns="52500" spcFirstLastPara="1" rIns="52500" wrap="square" tIns="52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919c323ced_2_120:notes"/>
          <p:cNvSpPr/>
          <p:nvPr>
            <p:ph idx="2" type="sldImg"/>
          </p:nvPr>
        </p:nvSpPr>
        <p:spPr>
          <a:xfrm>
            <a:off x="1160944" y="685781"/>
            <a:ext cx="453677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919c323ced_2_130:notes"/>
          <p:cNvSpPr txBox="1"/>
          <p:nvPr>
            <p:ph idx="1" type="body"/>
          </p:nvPr>
        </p:nvSpPr>
        <p:spPr>
          <a:xfrm>
            <a:off x="685792" y="4343391"/>
            <a:ext cx="5486396" cy="4114781"/>
          </a:xfrm>
          <a:prstGeom prst="rect">
            <a:avLst/>
          </a:prstGeom>
        </p:spPr>
        <p:txBody>
          <a:bodyPr anchorCtr="0" anchor="t" bIns="52500" lIns="52500" spcFirstLastPara="1" rIns="52500" wrap="square" tIns="52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919c323ced_2_130:notes"/>
          <p:cNvSpPr/>
          <p:nvPr>
            <p:ph idx="2" type="sldImg"/>
          </p:nvPr>
        </p:nvSpPr>
        <p:spPr>
          <a:xfrm>
            <a:off x="1160944" y="685781"/>
            <a:ext cx="453677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919c323ced_2_145:notes"/>
          <p:cNvSpPr txBox="1"/>
          <p:nvPr>
            <p:ph idx="1" type="body"/>
          </p:nvPr>
        </p:nvSpPr>
        <p:spPr>
          <a:xfrm>
            <a:off x="685792" y="4343391"/>
            <a:ext cx="5486396" cy="4114781"/>
          </a:xfrm>
          <a:prstGeom prst="rect">
            <a:avLst/>
          </a:prstGeom>
        </p:spPr>
        <p:txBody>
          <a:bodyPr anchorCtr="0" anchor="t" bIns="52500" lIns="52500" spcFirstLastPara="1" rIns="52500" wrap="square" tIns="52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919c323ced_2_145:notes"/>
          <p:cNvSpPr/>
          <p:nvPr>
            <p:ph idx="2" type="sldImg"/>
          </p:nvPr>
        </p:nvSpPr>
        <p:spPr>
          <a:xfrm>
            <a:off x="1160944" y="685781"/>
            <a:ext cx="453677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484730" y="329096"/>
            <a:ext cx="8174539" cy="1021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300">
                <a:solidFill>
                  <a:srgbClr val="21212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2" type="body"/>
          </p:nvPr>
        </p:nvSpPr>
        <p:spPr>
          <a:xfrm>
            <a:off x="6229200" y="1268015"/>
            <a:ext cx="2340492" cy="31383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400">
                <a:solidFill>
                  <a:srgbClr val="F6AF0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484730" y="329096"/>
            <a:ext cx="8174539" cy="1021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300">
                <a:solidFill>
                  <a:srgbClr val="21212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659382" y="1480840"/>
            <a:ext cx="4047349" cy="1303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ctrTitle"/>
          </p:nvPr>
        </p:nvSpPr>
        <p:spPr>
          <a:xfrm>
            <a:off x="685800" y="1594485"/>
            <a:ext cx="7772400" cy="1080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300">
                <a:solidFill>
                  <a:srgbClr val="21212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484730" y="329096"/>
            <a:ext cx="8174539" cy="1021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300">
                <a:solidFill>
                  <a:srgbClr val="21212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84730" y="329096"/>
            <a:ext cx="8174539" cy="1021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300" u="none" cap="none" strike="noStrike">
                <a:solidFill>
                  <a:srgbClr val="21212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659382" y="1480840"/>
            <a:ext cx="4047349" cy="1303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.jpg"/><Relationship Id="rId5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6262" cy="510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6739" y="0"/>
            <a:ext cx="523726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/>
        </p:nvSpPr>
        <p:spPr>
          <a:xfrm>
            <a:off x="200600" y="532300"/>
            <a:ext cx="36318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00">
            <a:spAutoFit/>
          </a:bodyPr>
          <a:lstStyle/>
          <a:p>
            <a:pPr indent="0" lvl="0" marL="25400" rtl="0" algn="l">
              <a:lnSpc>
                <a:spcPct val="1065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AI and the Future</a:t>
            </a:r>
            <a:endParaRPr b="1" sz="3300"/>
          </a:p>
          <a:p>
            <a:pPr indent="0" lvl="0" marL="25400" rtl="0" algn="l">
              <a:lnSpc>
                <a:spcPct val="928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of the U.S.</a:t>
            </a:r>
            <a:endParaRPr b="1" sz="3300"/>
          </a:p>
          <a:p>
            <a:pPr indent="0" lvl="0" marL="12700" rtl="0" algn="l">
              <a:lnSpc>
                <a:spcPct val="925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Professional</a:t>
            </a:r>
            <a:endParaRPr b="1" sz="3400"/>
          </a:p>
          <a:p>
            <a:pPr indent="0" lvl="0" marL="12700" rtl="0" algn="l">
              <a:lnSpc>
                <a:spcPct val="1061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Sports Sector</a:t>
            </a:r>
            <a:endParaRPr b="1" sz="3300"/>
          </a:p>
        </p:txBody>
      </p:sp>
      <p:sp>
        <p:nvSpPr>
          <p:cNvPr id="91" name="Google Shape;91;p19"/>
          <p:cNvSpPr txBox="1"/>
          <p:nvPr/>
        </p:nvSpPr>
        <p:spPr>
          <a:xfrm>
            <a:off x="284150" y="2571750"/>
            <a:ext cx="29076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975">
            <a:spAutoFit/>
          </a:bodyPr>
          <a:lstStyle/>
          <a:p>
            <a:pPr indent="0" lvl="0" marL="12700" marR="0" rtl="0" algn="l">
              <a:lnSpc>
                <a:spcPct val="10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/>
              <a:t>A Story of Augmentation, </a:t>
            </a:r>
            <a:r>
              <a:rPr b="1" i="1" lang="en" sz="1700"/>
              <a:t>Not</a:t>
            </a:r>
            <a:r>
              <a:rPr b="1" i="1" lang="en" sz="1700"/>
              <a:t> Automation</a:t>
            </a:r>
            <a:endParaRPr b="1" i="1" sz="1700"/>
          </a:p>
        </p:txBody>
      </p:sp>
      <p:sp>
        <p:nvSpPr>
          <p:cNvPr id="92" name="Google Shape;92;p19"/>
          <p:cNvSpPr txBox="1"/>
          <p:nvPr/>
        </p:nvSpPr>
        <p:spPr>
          <a:xfrm>
            <a:off x="498148" y="3824800"/>
            <a:ext cx="27939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9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Chloe Norwood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RESECON 490AI: AI in Economics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December 2025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19"/>
          <p:cNvCxnSpPr/>
          <p:nvPr/>
        </p:nvCxnSpPr>
        <p:spPr>
          <a:xfrm>
            <a:off x="200600" y="3560725"/>
            <a:ext cx="3475800" cy="15300"/>
          </a:xfrm>
          <a:prstGeom prst="straightConnector1">
            <a:avLst/>
          </a:prstGeom>
          <a:noFill/>
          <a:ln cap="flat" cmpd="sng" w="9525">
            <a:solidFill>
              <a:srgbClr val="F6AF0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 title="Screenshot 2025-12-10 at 3.46.1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 title="Screenshot 2025-12-10 at 3.46.29 PM.png"/>
          <p:cNvPicPr preferRelativeResize="0"/>
          <p:nvPr/>
        </p:nvPicPr>
        <p:blipFill rotWithShape="1">
          <a:blip r:embed="rId3">
            <a:alphaModFix/>
          </a:blip>
          <a:srcRect b="740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3575" y="0"/>
            <a:ext cx="4020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501400" y="2067297"/>
            <a:ext cx="4137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975">
            <a:spAutoFit/>
          </a:bodyPr>
          <a:lstStyle/>
          <a:p>
            <a:pPr indent="-12700" lvl="0" marL="12700" marR="63500" rtl="0" algn="l">
              <a:lnSpc>
                <a:spcPct val="9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0" name="Google Shape;100;p20"/>
          <p:cNvSpPr txBox="1"/>
          <p:nvPr>
            <p:ph idx="4294967295" type="title"/>
          </p:nvPr>
        </p:nvSpPr>
        <p:spPr>
          <a:xfrm>
            <a:off x="560045" y="415800"/>
            <a:ext cx="4020300" cy="14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6B111"/>
                </a:solidFill>
                <a:latin typeface="Lexend"/>
                <a:ea typeface="Lexend"/>
                <a:cs typeface="Lexend"/>
                <a:sym typeface="Lexend"/>
              </a:rPr>
              <a:t>Personal Motivation</a:t>
            </a:r>
            <a:endParaRPr b="1" sz="4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0" y="2067300"/>
            <a:ext cx="4563600" cy="22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650">
            <a:spAutoFit/>
          </a:bodyPr>
          <a:lstStyle/>
          <a:p>
            <a:pPr indent="-349250" lvl="0" marL="457200" marR="0" rtl="0" algn="ctr">
              <a:lnSpc>
                <a:spcPct val="109859"/>
              </a:lnSpc>
              <a:spcBef>
                <a:spcPts val="0"/>
              </a:spcBef>
              <a:spcAft>
                <a:spcPts val="0"/>
              </a:spcAft>
              <a:buSzPts val="1900"/>
              <a:buFont typeface="Cambria"/>
              <a:buChar char="●"/>
            </a:pP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Preparing for a long-term career in athletics operations and events.</a:t>
            </a:r>
            <a:endParaRPr sz="1900">
              <a:latin typeface="Cambria"/>
              <a:ea typeface="Cambria"/>
              <a:cs typeface="Cambria"/>
              <a:sym typeface="Cambria"/>
            </a:endParaRPr>
          </a:p>
          <a:p>
            <a:pPr indent="-349250" lvl="0" marL="457200" marR="0" rtl="0" algn="ctr">
              <a:lnSpc>
                <a:spcPct val="109859"/>
              </a:lnSpc>
              <a:spcBef>
                <a:spcPts val="0"/>
              </a:spcBef>
              <a:spcAft>
                <a:spcPts val="0"/>
              </a:spcAft>
              <a:buSzPts val="1900"/>
              <a:buFont typeface="Cambria"/>
              <a:buChar char="●"/>
            </a:pP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AI is rapidly reshaping workflows I’ll use daily (video, logistics, planning).</a:t>
            </a:r>
            <a:endParaRPr sz="1900">
              <a:latin typeface="Cambria"/>
              <a:ea typeface="Cambria"/>
              <a:cs typeface="Cambria"/>
              <a:sym typeface="Cambria"/>
            </a:endParaRPr>
          </a:p>
          <a:p>
            <a:pPr indent="-349250" lvl="0" marL="457200" marR="0" rtl="0" algn="ctr">
              <a:lnSpc>
                <a:spcPct val="109859"/>
              </a:lnSpc>
              <a:spcBef>
                <a:spcPts val="0"/>
              </a:spcBef>
              <a:spcAft>
                <a:spcPts val="0"/>
              </a:spcAft>
              <a:buSzPts val="1900"/>
              <a:buFont typeface="Cambria"/>
              <a:buChar char="●"/>
            </a:pP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My previous experience in athletics made me curious about AI’s impact firsthand.</a:t>
            </a:r>
            <a:endParaRPr sz="19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/>
        </p:nvSpPr>
        <p:spPr>
          <a:xfrm>
            <a:off x="865862" y="344325"/>
            <a:ext cx="73737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325">
            <a:spAutoFit/>
          </a:bodyPr>
          <a:lstStyle/>
          <a:p>
            <a:pPr indent="0" lvl="0" marL="0" rtl="0" algn="ctr">
              <a:lnSpc>
                <a:spcPct val="1123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32323"/>
                </a:solidFill>
              </a:rPr>
              <a:t>The U.S. </a:t>
            </a:r>
            <a:r>
              <a:rPr b="1" lang="en" sz="3200">
                <a:solidFill>
                  <a:srgbClr val="262626"/>
                </a:solidFill>
              </a:rPr>
              <a:t>Pro </a:t>
            </a:r>
            <a:r>
              <a:rPr b="1" lang="en" sz="3200">
                <a:solidFill>
                  <a:srgbClr val="212121"/>
                </a:solidFill>
              </a:rPr>
              <a:t>Sports Sector</a:t>
            </a:r>
            <a:r>
              <a:rPr b="1" lang="en" sz="3200">
                <a:solidFill>
                  <a:srgbClr val="212121"/>
                </a:solidFill>
              </a:rPr>
              <a:t> </a:t>
            </a:r>
            <a:r>
              <a:rPr b="1" lang="en" sz="3200">
                <a:solidFill>
                  <a:srgbClr val="242424"/>
                </a:solidFill>
              </a:rPr>
              <a:t>= </a:t>
            </a:r>
            <a:endParaRPr b="1" sz="3200">
              <a:solidFill>
                <a:srgbClr val="242424"/>
              </a:solidFill>
            </a:endParaRPr>
          </a:p>
          <a:p>
            <a:pPr indent="0" lvl="0" marL="0" rtl="0" algn="ctr">
              <a:lnSpc>
                <a:spcPct val="1123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F1F1F"/>
                </a:solidFill>
              </a:rPr>
              <a:t>Mature,</a:t>
            </a:r>
            <a:r>
              <a:rPr b="1" lang="en" sz="3200"/>
              <a:t> </a:t>
            </a:r>
            <a:r>
              <a:rPr b="1" lang="en" sz="3200">
                <a:solidFill>
                  <a:srgbClr val="262626"/>
                </a:solidFill>
              </a:rPr>
              <a:t>$83 </a:t>
            </a:r>
            <a:r>
              <a:rPr b="1" lang="en" sz="3200">
                <a:solidFill>
                  <a:srgbClr val="232323"/>
                </a:solidFill>
              </a:rPr>
              <a:t>Billion </a:t>
            </a:r>
            <a:r>
              <a:rPr b="1" lang="en" sz="3200">
                <a:solidFill>
                  <a:srgbClr val="212121"/>
                </a:solidFill>
              </a:rPr>
              <a:t>Powerhouse.</a:t>
            </a:r>
            <a:endParaRPr b="1" sz="3200"/>
          </a:p>
        </p:txBody>
      </p:sp>
      <p:sp>
        <p:nvSpPr>
          <p:cNvPr id="107" name="Google Shape;107;p21"/>
          <p:cNvSpPr txBox="1"/>
          <p:nvPr>
            <p:ph type="title"/>
          </p:nvPr>
        </p:nvSpPr>
        <p:spPr>
          <a:xfrm>
            <a:off x="1412301" y="1268015"/>
            <a:ext cx="5961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400">
                <a:solidFill>
                  <a:srgbClr val="F6B11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648080" y="2671279"/>
            <a:ext cx="2126400" cy="11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25">
            <a:spAutoFit/>
          </a:bodyPr>
          <a:lstStyle/>
          <a:p>
            <a:pPr indent="0" lvl="0" marL="0" marR="25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F7AF08"/>
                </a:solidFill>
              </a:rPr>
              <a:t>$8</a:t>
            </a:r>
            <a:r>
              <a:rPr b="1" lang="en" sz="4300">
                <a:solidFill>
                  <a:srgbClr val="F7AF08"/>
                </a:solidFill>
              </a:rPr>
              <a:t>3</a:t>
            </a:r>
            <a:r>
              <a:rPr b="1" lang="en" sz="4300">
                <a:solidFill>
                  <a:srgbClr val="F7AF08"/>
                </a:solidFill>
              </a:rPr>
              <a:t>B+</a:t>
            </a:r>
            <a:endParaRPr b="1" sz="4300"/>
          </a:p>
          <a:p>
            <a:pPr indent="-12700" lvl="0" marL="12700" marR="0" rtl="0" algn="ctr">
              <a:lnSpc>
                <a:spcPct val="929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1" i="1" lang="en" sz="1700"/>
              <a:t>Annual Revenue</a:t>
            </a:r>
            <a:endParaRPr b="1" i="1" sz="1700"/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4202851" y="1268015"/>
            <a:ext cx="5961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400">
                <a:solidFill>
                  <a:srgbClr val="F6B11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3401712" y="2671275"/>
            <a:ext cx="2340600" cy="1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25">
            <a:spAutoFit/>
          </a:bodyPr>
          <a:lstStyle/>
          <a:p>
            <a:pPr indent="0" lvl="0" marL="0" marR="25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7AF08"/>
                </a:solidFill>
              </a:rPr>
              <a:t>4 Dominant Leagues</a:t>
            </a:r>
            <a:endParaRPr b="1" sz="3200"/>
          </a:p>
          <a:p>
            <a:pPr indent="0" lvl="0" marL="25400" rtl="0" algn="ctr">
              <a:lnSpc>
                <a:spcPct val="114807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dk1"/>
                </a:solidFill>
              </a:rPr>
              <a:t>NFL, NBA, MLB, and NHL </a:t>
            </a:r>
            <a:endParaRPr b="1" i="1" sz="1700"/>
          </a:p>
        </p:txBody>
      </p:sp>
      <p:sp>
        <p:nvSpPr>
          <p:cNvPr id="111" name="Google Shape;111;p21"/>
          <p:cNvSpPr txBox="1"/>
          <p:nvPr>
            <p:ph type="title"/>
          </p:nvPr>
        </p:nvSpPr>
        <p:spPr>
          <a:xfrm>
            <a:off x="6882176" y="1398815"/>
            <a:ext cx="5961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400">
                <a:solidFill>
                  <a:srgbClr val="F6B11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6081037" y="2802075"/>
            <a:ext cx="23406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25">
            <a:spAutoFit/>
          </a:bodyPr>
          <a:lstStyle/>
          <a:p>
            <a:pPr indent="0" lvl="0" marL="0" marR="25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F7AF08"/>
                </a:solidFill>
              </a:rPr>
              <a:t>~224,000</a:t>
            </a:r>
            <a:endParaRPr b="1" sz="4300"/>
          </a:p>
          <a:p>
            <a:pPr indent="0" lvl="0" marL="25400" rtl="0" algn="ctr">
              <a:lnSpc>
                <a:spcPct val="114807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dk1"/>
                </a:solidFill>
              </a:rPr>
              <a:t>Employees in the spectator sports workforce</a:t>
            </a:r>
            <a:endParaRPr b="1" i="1" sz="1700"/>
          </a:p>
        </p:txBody>
      </p:sp>
      <p:pic>
        <p:nvPicPr>
          <p:cNvPr id="113" name="Google Shape;113;p21" title="Screenshot 2025-12-10 at 3.33.39 PM.png"/>
          <p:cNvPicPr preferRelativeResize="0"/>
          <p:nvPr/>
        </p:nvPicPr>
        <p:blipFill rotWithShape="1">
          <a:blip r:embed="rId4">
            <a:alphaModFix/>
          </a:blip>
          <a:srcRect b="11774" l="0" r="0" t="14452"/>
          <a:stretch/>
        </p:blipFill>
        <p:spPr>
          <a:xfrm>
            <a:off x="3907413" y="1591250"/>
            <a:ext cx="1290587" cy="106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 title="Screenshot 2025-12-10 at 3.34.11 PM.png"/>
          <p:cNvPicPr preferRelativeResize="0"/>
          <p:nvPr/>
        </p:nvPicPr>
        <p:blipFill rotWithShape="1">
          <a:blip r:embed="rId5">
            <a:alphaModFix/>
          </a:blip>
          <a:srcRect b="0" l="15404" r="0" t="12640"/>
          <a:stretch/>
        </p:blipFill>
        <p:spPr>
          <a:xfrm>
            <a:off x="6784373" y="1591250"/>
            <a:ext cx="933902" cy="106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 title="Screenshot 2025-12-10 at 3.34.58 PM.png"/>
          <p:cNvPicPr preferRelativeResize="0"/>
          <p:nvPr/>
        </p:nvPicPr>
        <p:blipFill rotWithShape="1">
          <a:blip r:embed="rId6">
            <a:alphaModFix/>
          </a:blip>
          <a:srcRect b="18162" l="19268" r="19268" t="7762"/>
          <a:stretch/>
        </p:blipFill>
        <p:spPr>
          <a:xfrm>
            <a:off x="1387875" y="1622576"/>
            <a:ext cx="644950" cy="10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692" y="2826246"/>
            <a:ext cx="3761267" cy="1807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2064" y="2826246"/>
            <a:ext cx="39872" cy="1807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1041" y="2826246"/>
            <a:ext cx="3761267" cy="1807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>
            <p:ph type="title"/>
          </p:nvPr>
        </p:nvSpPr>
        <p:spPr>
          <a:xfrm>
            <a:off x="665708" y="184234"/>
            <a:ext cx="77817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300">
            <a:spAutoFit/>
          </a:bodyPr>
          <a:lstStyle/>
          <a:p>
            <a:pPr indent="190500" lvl="0" marL="12700" marR="0" rtl="0" algn="ctr">
              <a:lnSpc>
                <a:spcPct val="105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42424"/>
                </a:solidFill>
                <a:latin typeface="Lexend"/>
                <a:ea typeface="Lexend"/>
                <a:cs typeface="Lexend"/>
                <a:sym typeface="Lexend"/>
              </a:rPr>
              <a:t>Structurally Stable Industry</a:t>
            </a:r>
            <a:endParaRPr b="1" sz="3600">
              <a:solidFill>
                <a:srgbClr val="24242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190500" lvl="0" marL="12700" marR="0" rtl="0" algn="ctr">
              <a:lnSpc>
                <a:spcPct val="105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rgbClr val="242424"/>
                </a:solidFill>
                <a:latin typeface="Lexend"/>
                <a:ea typeface="Lexend"/>
                <a:cs typeface="Lexend"/>
                <a:sym typeface="Lexend"/>
              </a:rPr>
              <a:t>With AI Remodel</a:t>
            </a:r>
            <a:endParaRPr b="1" i="1" sz="3600">
              <a:solidFill>
                <a:srgbClr val="24242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511700" y="1433775"/>
            <a:ext cx="81207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4650">
            <a:spAutoFit/>
          </a:bodyPr>
          <a:lstStyle/>
          <a:p>
            <a:pPr indent="-349250" lvl="0" marL="457200" marR="0" rtl="0" algn="ctr">
              <a:lnSpc>
                <a:spcPct val="109859"/>
              </a:lnSpc>
              <a:spcBef>
                <a:spcPts val="0"/>
              </a:spcBef>
              <a:spcAft>
                <a:spcPts val="0"/>
              </a:spcAft>
              <a:buSzPts val="1900"/>
              <a:buFont typeface="Cambria"/>
              <a:buChar char="➢"/>
            </a:pP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High barriers to entry + stable employment patterns = mature industry</a:t>
            </a:r>
            <a:endParaRPr sz="1900">
              <a:latin typeface="Cambria"/>
              <a:ea typeface="Cambria"/>
              <a:cs typeface="Cambria"/>
              <a:sym typeface="Cambria"/>
            </a:endParaRPr>
          </a:p>
          <a:p>
            <a:pPr indent="-349250" lvl="0" marL="457200" marR="0" rtl="0" algn="ctr">
              <a:lnSpc>
                <a:spcPct val="109859"/>
              </a:lnSpc>
              <a:spcBef>
                <a:spcPts val="0"/>
              </a:spcBef>
              <a:spcAft>
                <a:spcPts val="0"/>
              </a:spcAft>
              <a:buSzPts val="1900"/>
              <a:buFont typeface="Cambria"/>
              <a:buChar char="➢"/>
            </a:pP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AI-Driven systems used for video analysis, dynamic pricing, fan engagement, and more. </a:t>
            </a:r>
            <a:endParaRPr sz="19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7800" y="395525"/>
            <a:ext cx="90684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75">
            <a:spAutoFit/>
          </a:bodyPr>
          <a:lstStyle/>
          <a:p>
            <a:pPr indent="0" lvl="0" marL="12700" rtl="0" algn="l">
              <a:lnSpc>
                <a:spcPct val="1111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700">
                <a:latin typeface="Arial"/>
                <a:ea typeface="Arial"/>
                <a:cs typeface="Arial"/>
                <a:sym typeface="Arial"/>
              </a:rPr>
              <a:t>Data Shows </a:t>
            </a:r>
            <a:r>
              <a:rPr b="1" lang="en" sz="1700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" sz="17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Clear </a:t>
            </a:r>
            <a:r>
              <a:rPr b="1" lang="en" sz="1700">
                <a:latin typeface="Arial"/>
                <a:ea typeface="Arial"/>
                <a:cs typeface="Arial"/>
                <a:sym typeface="Arial"/>
              </a:rPr>
              <a:t>Divergence:</a:t>
            </a:r>
            <a:endParaRPr b="1" sz="17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 u="sng">
                <a:solidFill>
                  <a:srgbClr val="1D1D1D"/>
                </a:solidFill>
                <a:latin typeface="Lexend"/>
                <a:ea typeface="Lexend"/>
                <a:cs typeface="Lexend"/>
                <a:sym typeface="Lexend"/>
              </a:rPr>
              <a:t>Stable </a:t>
            </a:r>
            <a:r>
              <a:rPr b="1" lang="en" sz="3500" u="sng">
                <a:solidFill>
                  <a:srgbClr val="1F1F1F"/>
                </a:solidFill>
                <a:latin typeface="Lexend"/>
                <a:ea typeface="Lexend"/>
                <a:cs typeface="Lexend"/>
                <a:sym typeface="Lexend"/>
              </a:rPr>
              <a:t>Headcount, Soaring </a:t>
            </a:r>
            <a:r>
              <a:rPr b="1" lang="en" sz="3500" u="sng">
                <a:latin typeface="Lexend"/>
                <a:ea typeface="Lexend"/>
                <a:cs typeface="Lexend"/>
                <a:sym typeface="Lexend"/>
              </a:rPr>
              <a:t>Tech Wages</a:t>
            </a:r>
            <a:endParaRPr b="1" sz="3500" u="sng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0" name="Google Shape;130;p23" title="Screenshot 2025-12-10 at 3.40.51 PM.png"/>
          <p:cNvPicPr preferRelativeResize="0"/>
          <p:nvPr/>
        </p:nvPicPr>
        <p:blipFill rotWithShape="1">
          <a:blip r:embed="rId4">
            <a:alphaModFix/>
          </a:blip>
          <a:srcRect b="0" l="0" r="0" t="3260"/>
          <a:stretch/>
        </p:blipFill>
        <p:spPr>
          <a:xfrm>
            <a:off x="152400" y="1503950"/>
            <a:ext cx="8666226" cy="34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 title="Screenshot 2025-12-10 at 3.41.4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242400" y="329100"/>
            <a:ext cx="86592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8925">
            <a:spAutoFit/>
          </a:bodyPr>
          <a:lstStyle/>
          <a:p>
            <a:pPr indent="0" lvl="0" marL="25400" rtl="0" algn="l">
              <a:lnSpc>
                <a:spcPct val="1141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1C1C1C"/>
                </a:solidFill>
                <a:latin typeface="Lexend"/>
                <a:ea typeface="Lexend"/>
                <a:cs typeface="Lexend"/>
                <a:sym typeface="Lexend"/>
              </a:rPr>
              <a:t>Organizations </a:t>
            </a:r>
            <a:r>
              <a:rPr b="1" lang="en" sz="2900">
                <a:solidFill>
                  <a:srgbClr val="1D1D1D"/>
                </a:solidFill>
                <a:latin typeface="Lexend"/>
                <a:ea typeface="Lexend"/>
                <a:cs typeface="Lexend"/>
                <a:sym typeface="Lexend"/>
              </a:rPr>
              <a:t>are </a:t>
            </a:r>
            <a:r>
              <a:rPr b="1" lang="en" sz="2900">
                <a:solidFill>
                  <a:srgbClr val="1F1F1F"/>
                </a:solidFill>
                <a:latin typeface="Lexend"/>
                <a:ea typeface="Lexend"/>
                <a:cs typeface="Lexend"/>
                <a:sym typeface="Lexend"/>
              </a:rPr>
              <a:t>Shifting </a:t>
            </a:r>
            <a:r>
              <a:rPr b="1" lang="en" sz="2900">
                <a:solidFill>
                  <a:srgbClr val="1D1D1D"/>
                </a:solidFill>
                <a:latin typeface="Lexend"/>
                <a:ea typeface="Lexend"/>
                <a:cs typeface="Lexend"/>
                <a:sym typeface="Lexend"/>
              </a:rPr>
              <a:t>Investment </a:t>
            </a:r>
            <a:r>
              <a:rPr b="1" lang="en" sz="2900">
                <a:solidFill>
                  <a:srgbClr val="1C1C1C"/>
                </a:solidFill>
                <a:latin typeface="Lexend"/>
                <a:ea typeface="Lexend"/>
                <a:cs typeface="Lexend"/>
                <a:sym typeface="Lexend"/>
              </a:rPr>
              <a:t>from</a:t>
            </a:r>
            <a:r>
              <a:rPr b="1" lang="en" sz="290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1" lang="en" sz="2900">
                <a:solidFill>
                  <a:srgbClr val="1C1C1C"/>
                </a:solidFill>
                <a:latin typeface="Lexend"/>
                <a:ea typeface="Lexend"/>
                <a:cs typeface="Lexend"/>
                <a:sym typeface="Lexend"/>
              </a:rPr>
              <a:t>Headcount </a:t>
            </a:r>
            <a:r>
              <a:rPr b="1" lang="en" sz="2900">
                <a:solidFill>
                  <a:srgbClr val="1F1F1F"/>
                </a:solidFill>
                <a:latin typeface="Lexend"/>
                <a:ea typeface="Lexend"/>
                <a:cs typeface="Lexend"/>
                <a:sym typeface="Lexend"/>
              </a:rPr>
              <a:t>to </a:t>
            </a:r>
            <a:r>
              <a:rPr b="1" lang="en" sz="2900">
                <a:solidFill>
                  <a:srgbClr val="1D1D1D"/>
                </a:solidFill>
                <a:latin typeface="Lexend"/>
                <a:ea typeface="Lexend"/>
                <a:cs typeface="Lexend"/>
                <a:sym typeface="Lexend"/>
              </a:rPr>
              <a:t>Productivity-Enhancing </a:t>
            </a:r>
            <a:r>
              <a:rPr b="1" lang="en" sz="2900">
                <a:latin typeface="Lexend"/>
                <a:ea typeface="Lexend"/>
                <a:cs typeface="Lexend"/>
                <a:sym typeface="Lexend"/>
              </a:rPr>
              <a:t>AI.</a:t>
            </a:r>
            <a:endParaRPr b="1" sz="2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8428282" y="4986485"/>
            <a:ext cx="646592" cy="112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96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rial"/>
                <a:ea typeface="Arial"/>
                <a:cs typeface="Arial"/>
                <a:sym typeface="Arial"/>
              </a:rPr>
              <a:t>G  NotebookLM</a:t>
            </a:r>
            <a:endParaRPr sz="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558450" y="3186400"/>
            <a:ext cx="2299200" cy="14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975">
            <a:spAutoFit/>
          </a:bodyPr>
          <a:lstStyle/>
          <a:p>
            <a:pPr indent="0" lvl="0" marL="0" marR="317500" rtl="0" algn="ctr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31313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Player </a:t>
            </a:r>
            <a:r>
              <a:rPr lang="en" sz="1800">
                <a:solidFill>
                  <a:srgbClr val="1C1C1C"/>
                </a:solidFill>
                <a:latin typeface="Comic Sans MS"/>
                <a:ea typeface="Comic Sans MS"/>
                <a:cs typeface="Comic Sans MS"/>
                <a:sym typeface="Comic Sans MS"/>
              </a:rPr>
              <a:t>&amp; Team </a:t>
            </a:r>
            <a:r>
              <a:rPr lang="en" sz="1800">
                <a:solidFill>
                  <a:srgbClr val="0E0E0E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Performance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12700" marR="0" rtl="0" algn="ctr">
              <a:lnSpc>
                <a:spcPct val="949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Automated video breakdowns and real-time analytics dashboards for scouting and strategy.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3363599" y="3231088"/>
            <a:ext cx="2416800" cy="9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650">
            <a:spAutoFit/>
          </a:bodyPr>
          <a:lstStyle/>
          <a:p>
            <a:pPr indent="0" lvl="0" marL="0" marR="495300" rtl="0" algn="ctr">
              <a:lnSpc>
                <a:spcPct val="1056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61616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Business </a:t>
            </a:r>
            <a:r>
              <a:rPr lang="en" sz="1900">
                <a:solidFill>
                  <a:srgbClr val="181818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Operations</a:t>
            </a:r>
            <a:endParaRPr sz="19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966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Dynamic ticket pricing models, predictive marketing systems, and automated scheduling.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6286350" y="3274450"/>
            <a:ext cx="22992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75">
            <a:spAutoFit/>
          </a:bodyPr>
          <a:lstStyle/>
          <a:p>
            <a:pPr indent="0" lvl="0" marL="0" marR="495300" rtl="0" algn="ctr">
              <a:lnSpc>
                <a:spcPct val="1056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900">
                <a:solidFill>
                  <a:srgbClr val="161616"/>
                </a:solidFill>
                <a:latin typeface="Comic Sans MS"/>
                <a:ea typeface="Comic Sans MS"/>
                <a:cs typeface="Comic Sans MS"/>
                <a:sym typeface="Comic Sans MS"/>
              </a:rPr>
              <a:t>Fan Experience</a:t>
            </a:r>
            <a:endParaRPr sz="19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966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Personalized content delivery, Al-driven scoring models, and biometric stadium entry.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966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81818"/>
              </a:solidFill>
            </a:endParaRPr>
          </a:p>
        </p:txBody>
      </p:sp>
      <p:pic>
        <p:nvPicPr>
          <p:cNvPr id="145" name="Google Shape;145;p25" title="Screenshot 2025-12-10 at 3.43.51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163" y="1509350"/>
            <a:ext cx="7357674" cy="15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 title="Screenshot 2025-12-10 at 3.44.38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988641" y="254844"/>
            <a:ext cx="71667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625">
            <a:spAutoFit/>
          </a:bodyPr>
          <a:lstStyle/>
          <a:p>
            <a:pPr indent="0" lvl="0" marL="0" marR="0" rtl="0" algn="ctr">
              <a:lnSpc>
                <a:spcPct val="98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828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 </a:t>
            </a:r>
            <a:r>
              <a:rPr b="1" lang="en" sz="4000">
                <a:solidFill>
                  <a:srgbClr val="2A2A2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12-Month Action </a:t>
            </a:r>
            <a:r>
              <a:rPr b="1" lang="en" sz="4000">
                <a:solidFill>
                  <a:srgbClr val="23232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p27" title="Screenshot 2025-12-10 at 3.45.07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58325"/>
            <a:ext cx="9144001" cy="40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